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  <p:sldMasterId id="2147483688" r:id="rId4"/>
  </p:sldMasterIdLst>
  <p:notesMasterIdLst>
    <p:notesMasterId r:id="rId11"/>
  </p:notesMasterIdLst>
  <p:sldIdLst>
    <p:sldId id="283" r:id="rId5"/>
    <p:sldId id="257" r:id="rId6"/>
    <p:sldId id="287" r:id="rId7"/>
    <p:sldId id="288" r:id="rId8"/>
    <p:sldId id="272" r:id="rId9"/>
    <p:sldId id="290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3"/>
            <p14:sldId id="257"/>
            <p14:sldId id="287"/>
            <p14:sldId id="288"/>
            <p14:sldId id="272"/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CBE6F9"/>
    <a:srgbClr val="FFFFFF"/>
    <a:srgbClr val="00A7E3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5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4977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98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92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68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53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28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86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2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1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93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90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961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506348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941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6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86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55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1889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7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9165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4117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972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9828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76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1633014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716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0647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47716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760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1885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53315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72450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80829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0255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70123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66408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99767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23888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496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79249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46740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84649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94092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48053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2324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53857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43948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73545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94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84084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13368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84664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36712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69361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0894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75418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396148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84247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6189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81053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7960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42850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  <p:sldLayoutId id="2147483719" r:id="rId31"/>
    <p:sldLayoutId id="2147483720" r:id="rId32"/>
    <p:sldLayoutId id="2147483721" r:id="rId33"/>
    <p:sldLayoutId id="2147483722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1477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 err="1"/>
              <a:t>relative</a:t>
            </a:r>
            <a:r>
              <a:rPr lang="pl-PL" dirty="0"/>
              <a:t> </a:t>
            </a:r>
            <a:r>
              <a:rPr lang="pl-PL" dirty="0" err="1"/>
              <a:t>clauses</a:t>
            </a:r>
            <a:r>
              <a:rPr lang="pl-PL" dirty="0"/>
              <a:t> with </a:t>
            </a:r>
            <a:r>
              <a:rPr lang="pl-PL" i="1" dirty="0" err="1"/>
              <a:t>who</a:t>
            </a:r>
            <a:r>
              <a:rPr lang="pl-PL" dirty="0"/>
              <a:t> and </a:t>
            </a:r>
            <a:r>
              <a:rPr lang="pl-PL" i="1" dirty="0" err="1"/>
              <a:t>which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46562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74"/>
          <p:cNvSpPr txBox="1">
            <a:spLocks/>
          </p:cNvSpPr>
          <p:nvPr/>
        </p:nvSpPr>
        <p:spPr>
          <a:xfrm>
            <a:off x="684838" y="1278793"/>
            <a:ext cx="10159280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relative clauses to describe a person, animal, thing, etc. They often start with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who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7" name="Shape 75"/>
          <p:cNvSpPr txBox="1">
            <a:spLocks/>
          </p:cNvSpPr>
          <p:nvPr/>
        </p:nvSpPr>
        <p:spPr>
          <a:xfrm>
            <a:off x="684837" y="366759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relative clauses.</a:t>
            </a:r>
          </a:p>
          <a:p>
            <a:pPr marL="45720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relative pronouns </a:t>
            </a:r>
            <a:r>
              <a:rPr lang="es-MX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who 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s-MX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and how to use them.</a:t>
            </a:r>
          </a:p>
        </p:txBody>
      </p:sp>
      <p:sp>
        <p:nvSpPr>
          <p:cNvPr id="8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relative clauses?</a:t>
            </a:r>
          </a:p>
        </p:txBody>
      </p:sp>
      <p:sp>
        <p:nvSpPr>
          <p:cNvPr id="9" name="Google Shape;65;p15">
            <a:extLst>
              <a:ext uri="{FF2B5EF4-FFF2-40B4-BE49-F238E27FC236}">
                <a16:creationId xmlns:a16="http://schemas.microsoft.com/office/drawing/2014/main" id="{2BA66939-D8BB-40B6-8CA2-6B2AA5FEDE6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 with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who </a:t>
            </a:r>
            <a:r>
              <a:rPr lang="en-US" sz="2000" b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" name="Picture 22">
            <a:extLst>
              <a:ext uri="{FF2B5EF4-FFF2-40B4-BE49-F238E27FC236}">
                <a16:creationId xmlns:a16="http://schemas.microsoft.com/office/drawing/2014/main" id="{90C99CAB-1105-4A4F-B79D-32D1FFA59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240" y="4775289"/>
            <a:ext cx="1239894" cy="1239894"/>
          </a:xfrm>
          <a:prstGeom prst="rect">
            <a:avLst/>
          </a:prstGeom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22" y="1611407"/>
            <a:ext cx="1004825" cy="1004825"/>
          </a:xfrm>
          <a:prstGeom prst="rect">
            <a:avLst/>
          </a:prstGeom>
        </p:spPr>
      </p:pic>
      <p:pic>
        <p:nvPicPr>
          <p:cNvPr id="22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357" y="1020747"/>
            <a:ext cx="1004825" cy="1004825"/>
          </a:xfrm>
          <a:prstGeom prst="rect">
            <a:avLst/>
          </a:prstGeom>
        </p:spPr>
      </p:pic>
      <p:pic>
        <p:nvPicPr>
          <p:cNvPr id="24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96" y="1683225"/>
            <a:ext cx="1004825" cy="1004825"/>
          </a:xfrm>
          <a:prstGeom prst="rect">
            <a:avLst/>
          </a:prstGeom>
        </p:spPr>
      </p:pic>
      <p:pic>
        <p:nvPicPr>
          <p:cNvPr id="29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016" y="1358105"/>
            <a:ext cx="990756" cy="990756"/>
          </a:xfrm>
          <a:prstGeom prst="rect">
            <a:avLst/>
          </a:prstGeom>
        </p:spPr>
      </p:pic>
      <p:sp>
        <p:nvSpPr>
          <p:cNvPr id="30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4949251" y="4326376"/>
            <a:ext cx="2723808" cy="1140082"/>
          </a:xfrm>
          <a:prstGeom prst="wedgeRoundRectCallout">
            <a:avLst>
              <a:gd name="adj1" fmla="val 66272"/>
              <a:gd name="adj2" fmla="val 28895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sentences. When do we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relative clauses?</a:t>
            </a:r>
          </a:p>
        </p:txBody>
      </p:sp>
      <p:sp>
        <p:nvSpPr>
          <p:cNvPr id="31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711201" y="2952280"/>
            <a:ext cx="1981200" cy="1040600"/>
          </a:xfrm>
          <a:prstGeom prst="wedgeRoundRectCallout">
            <a:avLst>
              <a:gd name="adj1" fmla="val -22859"/>
              <a:gd name="adj2" fmla="val -655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Henry has a cat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loves lying in the sun.</a:t>
            </a:r>
          </a:p>
        </p:txBody>
      </p:sp>
      <p:sp>
        <p:nvSpPr>
          <p:cNvPr id="32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543263" y="2338055"/>
            <a:ext cx="1743597" cy="953785"/>
          </a:xfrm>
          <a:prstGeom prst="wedgeRoundRectCallout">
            <a:avLst>
              <a:gd name="adj1" fmla="val -14376"/>
              <a:gd name="adj2" fmla="val -7151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got a camera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takes great photos. </a:t>
            </a:r>
          </a:p>
        </p:txBody>
      </p:sp>
      <p:sp>
        <p:nvSpPr>
          <p:cNvPr id="33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6293875" y="2638168"/>
            <a:ext cx="2032636" cy="1247191"/>
          </a:xfrm>
          <a:prstGeom prst="wedgeRoundRectCallout">
            <a:avLst>
              <a:gd name="adj1" fmla="val 13418"/>
              <a:gd name="adj2" fmla="val -6260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ever see the kids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went to your old school?</a:t>
            </a:r>
          </a:p>
        </p:txBody>
      </p:sp>
      <p:sp>
        <p:nvSpPr>
          <p:cNvPr id="34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3404676" y="3044022"/>
            <a:ext cx="2032636" cy="1060618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sister is the person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taught me to dance.</a:t>
            </a:r>
          </a:p>
        </p:txBody>
      </p:sp>
      <p:sp>
        <p:nvSpPr>
          <p:cNvPr id="23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8249920" y="3637280"/>
            <a:ext cx="1967415" cy="1056640"/>
          </a:xfrm>
          <a:prstGeom prst="cloudCallout">
            <a:avLst>
              <a:gd name="adj1" fmla="val -77369"/>
              <a:gd name="adj2" fmla="val 3618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s-MX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To talk about people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4359971" y="5669280"/>
            <a:ext cx="2723808" cy="518538"/>
          </a:xfrm>
          <a:prstGeom prst="wedgeRoundRectCallout">
            <a:avLst>
              <a:gd name="adj1" fmla="val 58439"/>
              <a:gd name="adj2" fmla="val 14636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do we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36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2499360" y="4663440"/>
            <a:ext cx="2150295" cy="863600"/>
          </a:xfrm>
          <a:prstGeom prst="cloudCallout">
            <a:avLst>
              <a:gd name="adj1" fmla="val 40433"/>
              <a:gd name="adj2" fmla="val 7626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s-MX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For things and animals.</a:t>
            </a: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" name="Pentagon 2"/>
          <p:cNvSpPr/>
          <p:nvPr/>
        </p:nvSpPr>
        <p:spPr>
          <a:xfrm>
            <a:off x="9763760" y="5226518"/>
            <a:ext cx="1930935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</a:t>
            </a:r>
          </a:p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form them?</a:t>
            </a: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1010B5AA-D839-499E-814B-A10FBABD4C8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063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3" grpId="0" animBg="1"/>
      <p:bldP spid="35" grpId="0" animBg="1"/>
      <p:bldP spid="36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 with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who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22" y="1611407"/>
            <a:ext cx="1004825" cy="1004825"/>
          </a:xfrm>
          <a:prstGeom prst="rect">
            <a:avLst/>
          </a:prstGeom>
        </p:spPr>
      </p:pic>
      <p:pic>
        <p:nvPicPr>
          <p:cNvPr id="22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357" y="1020747"/>
            <a:ext cx="1004825" cy="1004825"/>
          </a:xfrm>
          <a:prstGeom prst="rect">
            <a:avLst/>
          </a:prstGeom>
        </p:spPr>
      </p:pic>
      <p:pic>
        <p:nvPicPr>
          <p:cNvPr id="24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96" y="1683225"/>
            <a:ext cx="1004825" cy="1004825"/>
          </a:xfrm>
          <a:prstGeom prst="rect">
            <a:avLst/>
          </a:prstGeom>
        </p:spPr>
      </p:pic>
      <p:pic>
        <p:nvPicPr>
          <p:cNvPr id="29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016" y="1358105"/>
            <a:ext cx="990756" cy="990756"/>
          </a:xfrm>
          <a:prstGeom prst="rect">
            <a:avLst/>
          </a:prstGeom>
        </p:spPr>
      </p:pic>
      <p:sp>
        <p:nvSpPr>
          <p:cNvPr id="31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711201" y="2952280"/>
            <a:ext cx="1981200" cy="1040600"/>
          </a:xfrm>
          <a:prstGeom prst="wedgeRoundRectCallout">
            <a:avLst>
              <a:gd name="adj1" fmla="val -22859"/>
              <a:gd name="adj2" fmla="val -655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Henry has a cat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loves lying in the sun.</a:t>
            </a:r>
          </a:p>
        </p:txBody>
      </p:sp>
      <p:sp>
        <p:nvSpPr>
          <p:cNvPr id="32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543263" y="2338055"/>
            <a:ext cx="1743597" cy="953785"/>
          </a:xfrm>
          <a:prstGeom prst="wedgeRoundRectCallout">
            <a:avLst>
              <a:gd name="adj1" fmla="val -14376"/>
              <a:gd name="adj2" fmla="val -7151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got a camera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takes great photos. </a:t>
            </a:r>
          </a:p>
        </p:txBody>
      </p:sp>
      <p:sp>
        <p:nvSpPr>
          <p:cNvPr id="33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6293875" y="2638168"/>
            <a:ext cx="2032636" cy="1247191"/>
          </a:xfrm>
          <a:prstGeom prst="wedgeRoundRectCallout">
            <a:avLst>
              <a:gd name="adj1" fmla="val 13418"/>
              <a:gd name="adj2" fmla="val -6260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you ever see the kids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went to your old school?</a:t>
            </a:r>
          </a:p>
        </p:txBody>
      </p:sp>
      <p:sp>
        <p:nvSpPr>
          <p:cNvPr id="34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3404676" y="3044022"/>
            <a:ext cx="2032636" cy="1060618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sister is the person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taught me to dance.</a:t>
            </a:r>
          </a:p>
        </p:txBody>
      </p:sp>
      <p:pic>
        <p:nvPicPr>
          <p:cNvPr id="19" name="Picture 22">
            <a:extLst>
              <a:ext uri="{FF2B5EF4-FFF2-40B4-BE49-F238E27FC236}">
                <a16:creationId xmlns:a16="http://schemas.microsoft.com/office/drawing/2014/main" id="{90C99CAB-1105-4A4F-B79D-32D1FFA596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40" y="4592409"/>
            <a:ext cx="1239894" cy="1239894"/>
          </a:xfrm>
          <a:prstGeom prst="rect">
            <a:avLst/>
          </a:prstGeom>
        </p:spPr>
      </p:pic>
      <p:sp>
        <p:nvSpPr>
          <p:cNvPr id="21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7233920" y="5195894"/>
            <a:ext cx="2794000" cy="1448745"/>
          </a:xfrm>
          <a:prstGeom prst="wedgeRoundRectCallout">
            <a:avLst>
              <a:gd name="adj1" fmla="val -58657"/>
              <a:gd name="adj2" fmla="val -14643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that we don’t repeat the subject pronoun in the relative clause: 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I’ve got a camera which </a:t>
            </a:r>
            <a:r>
              <a:rPr lang="en-US" sz="1600" i="1" strike="sngStrike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takes great photos.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7330933" y="4079047"/>
            <a:ext cx="3426784" cy="908144"/>
          </a:xfrm>
          <a:prstGeom prst="wedgeRoundRectCallout">
            <a:avLst>
              <a:gd name="adj1" fmla="val -58356"/>
              <a:gd name="adj2" fmla="val 45072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change even if the subject is plural. (We don’t say 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or 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</a:t>
            </a: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7573747" flipH="1" flipV="1">
            <a:off x="7470003" y="1481987"/>
            <a:ext cx="2622910" cy="3728446"/>
          </a:xfrm>
          <a:prstGeom prst="arc">
            <a:avLst>
              <a:gd name="adj1" fmla="val 11846153"/>
              <a:gd name="adj2" fmla="val 139126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2599850" y="4572000"/>
            <a:ext cx="4298790" cy="1554480"/>
          </a:xfrm>
          <a:prstGeom prst="wedgeRoundRectCallout">
            <a:avLst>
              <a:gd name="adj1" fmla="val -58657"/>
              <a:gd name="adj2" fmla="val -14643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structure of this sentence: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I’ve got a camera which takes great photos.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" name="Abrir llave 1"/>
          <p:cNvSpPr/>
          <p:nvPr/>
        </p:nvSpPr>
        <p:spPr>
          <a:xfrm rot="16200000">
            <a:off x="3901440" y="5019040"/>
            <a:ext cx="127000" cy="787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uadroTexto 2"/>
          <p:cNvSpPr txBox="1"/>
          <p:nvPr/>
        </p:nvSpPr>
        <p:spPr>
          <a:xfrm>
            <a:off x="3362960" y="5466080"/>
            <a:ext cx="1239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subject of relative clause</a:t>
            </a:r>
          </a:p>
        </p:txBody>
      </p:sp>
      <p:sp>
        <p:nvSpPr>
          <p:cNvPr id="28" name="Arc 77">
            <a:extLst>
              <a:ext uri="{FF2B5EF4-FFF2-40B4-BE49-F238E27FC236}">
                <a16:creationId xmlns:a16="http://schemas.microsoft.com/office/drawing/2014/main" id="{E1343F23-5D9C-409E-A995-9D46D261C832}"/>
              </a:ext>
            </a:extLst>
          </p:cNvPr>
          <p:cNvSpPr/>
          <p:nvPr/>
        </p:nvSpPr>
        <p:spPr>
          <a:xfrm rot="10594918" flipV="1">
            <a:off x="2902782" y="4743949"/>
            <a:ext cx="2089380" cy="2725736"/>
          </a:xfrm>
          <a:prstGeom prst="arc">
            <a:avLst>
              <a:gd name="adj1" fmla="val 12389791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4378960" y="5506720"/>
            <a:ext cx="1239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relative pronoun</a:t>
            </a:r>
          </a:p>
        </p:txBody>
      </p:sp>
      <p:sp>
        <p:nvSpPr>
          <p:cNvPr id="39" name="Arc 77">
            <a:extLst>
              <a:ext uri="{FF2B5EF4-FFF2-40B4-BE49-F238E27FC236}">
                <a16:creationId xmlns:a16="http://schemas.microsoft.com/office/drawing/2014/main" id="{E1343F23-5D9C-409E-A995-9D46D261C832}"/>
              </a:ext>
            </a:extLst>
          </p:cNvPr>
          <p:cNvSpPr/>
          <p:nvPr/>
        </p:nvSpPr>
        <p:spPr>
          <a:xfrm rot="10594918" flipV="1">
            <a:off x="3492062" y="4754108"/>
            <a:ext cx="2089380" cy="2725736"/>
          </a:xfrm>
          <a:prstGeom prst="arc">
            <a:avLst>
              <a:gd name="adj1" fmla="val 12389791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4968240" y="5516880"/>
            <a:ext cx="1239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verb</a:t>
            </a:r>
          </a:p>
        </p:txBody>
      </p:sp>
      <p:sp>
        <p:nvSpPr>
          <p:cNvPr id="41" name="Pentagon 2"/>
          <p:cNvSpPr/>
          <p:nvPr/>
        </p:nvSpPr>
        <p:spPr>
          <a:xfrm>
            <a:off x="10220960" y="5226518"/>
            <a:ext cx="1473735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E8A384D1-CF31-46E6-8E69-5FB825433B1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4842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26" grpId="0" animBg="1"/>
      <p:bldP spid="27" grpId="0" animBg="1"/>
      <p:bldP spid="2" grpId="0" animBg="1"/>
      <p:bldP spid="3" grpId="0"/>
      <p:bldP spid="28" grpId="0" animBg="1"/>
      <p:bldP spid="38" grpId="0"/>
      <p:bldP spid="39" grpId="0" animBg="1"/>
      <p:bldP spid="40" grpId="0"/>
      <p:bldP spid="40" grpId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42996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Do you know the tennis player who she won the tournament?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It wasn’t Cristina who bought a new mobile phone, it was Sasha.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This is the clothes shop has a sale at the moment with 50% discounts on everything!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I’ve got a cousin which is a black belt in karate.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Tofu is a food which is popular in Japan; lots of vegetarians like it too.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</a:t>
            </a:r>
            <a:r>
              <a:rPr lang="en-US" sz="1600" dirty="0" err="1"/>
              <a:t>neighbour</a:t>
            </a:r>
            <a:r>
              <a:rPr lang="en-US" sz="1600" dirty="0"/>
              <a:t> has a garden who is twice as big as ours.</a:t>
            </a:r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Find and correct the errors in these sentences.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7193130" y="4724264"/>
            <a:ext cx="379018" cy="473690"/>
          </a:xfrm>
          <a:custGeom>
            <a:avLst/>
            <a:gdLst>
              <a:gd name="connsiteX0" fmla="*/ 0 w 489669"/>
              <a:gd name="connsiteY0" fmla="*/ 351888 h 611980"/>
              <a:gd name="connsiteX1" fmla="*/ 183626 w 489669"/>
              <a:gd name="connsiteY1" fmla="*/ 611980 h 611980"/>
              <a:gd name="connsiteX2" fmla="*/ 489669 w 489669"/>
              <a:gd name="connsiteY2" fmla="*/ 0 h 61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669" h="611980">
                <a:moveTo>
                  <a:pt x="0" y="351888"/>
                </a:moveTo>
                <a:lnTo>
                  <a:pt x="183626" y="611980"/>
                </a:lnTo>
                <a:lnTo>
                  <a:pt x="489669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Forma libre 12"/>
          <p:cNvSpPr/>
          <p:nvPr/>
        </p:nvSpPr>
        <p:spPr>
          <a:xfrm>
            <a:off x="6823129" y="2543927"/>
            <a:ext cx="379018" cy="473690"/>
          </a:xfrm>
          <a:custGeom>
            <a:avLst/>
            <a:gdLst>
              <a:gd name="connsiteX0" fmla="*/ 0 w 489669"/>
              <a:gd name="connsiteY0" fmla="*/ 351888 h 611980"/>
              <a:gd name="connsiteX1" fmla="*/ 183626 w 489669"/>
              <a:gd name="connsiteY1" fmla="*/ 611980 h 611980"/>
              <a:gd name="connsiteX2" fmla="*/ 489669 w 489669"/>
              <a:gd name="connsiteY2" fmla="*/ 0 h 61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9669" h="611980">
                <a:moveTo>
                  <a:pt x="0" y="351888"/>
                </a:moveTo>
                <a:lnTo>
                  <a:pt x="183626" y="611980"/>
                </a:lnTo>
                <a:lnTo>
                  <a:pt x="489669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 flipV="1">
            <a:off x="2977005" y="3565610"/>
            <a:ext cx="88169" cy="14576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2681196" y="3061344"/>
            <a:ext cx="13951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which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4132717" y="2073219"/>
            <a:ext cx="31239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3056134" y="3582921"/>
            <a:ext cx="70099" cy="14143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>
            <a:off x="2428917" y="4264855"/>
            <a:ext cx="489714" cy="899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ángulo 26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2332911" y="3812082"/>
            <a:ext cx="6467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who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9E169F0E-A5EC-4D5F-998E-BD097C590FCA}"/>
              </a:ext>
            </a:extLst>
          </p:cNvPr>
          <p:cNvCxnSpPr/>
          <p:nvPr/>
        </p:nvCxnSpPr>
        <p:spPr>
          <a:xfrm flipV="1">
            <a:off x="3457923" y="5709920"/>
            <a:ext cx="331757" cy="1391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>
            <a:extLst>
              <a:ext uri="{FF2B5EF4-FFF2-40B4-BE49-F238E27FC236}">
                <a16:creationId xmlns:a16="http://schemas.microsoft.com/office/drawing/2014/main" id="{EE96672B-664D-4F9A-B7A9-C2137EDE44CB}"/>
              </a:ext>
            </a:extLst>
          </p:cNvPr>
          <p:cNvSpPr/>
          <p:nvPr/>
        </p:nvSpPr>
        <p:spPr>
          <a:xfrm>
            <a:off x="3227983" y="5332304"/>
            <a:ext cx="13951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which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40B700B5-C07A-433F-A046-D58F78F1229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3" grpId="0"/>
      <p:bldP spid="27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adverbs of manner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86" y="4823615"/>
            <a:ext cx="1046031" cy="1046031"/>
          </a:xfrm>
          <a:prstGeom prst="rect">
            <a:avLst/>
          </a:prstGeom>
        </p:spPr>
      </p:pic>
      <p:sp>
        <p:nvSpPr>
          <p:cNvPr id="31" name="Rounded Rectangular Callout 25"/>
          <p:cNvSpPr/>
          <p:nvPr/>
        </p:nvSpPr>
        <p:spPr>
          <a:xfrm>
            <a:off x="7658100" y="4635500"/>
            <a:ext cx="2587904" cy="749549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Do these words describe verbs or nouns?</a:t>
            </a:r>
          </a:p>
        </p:txBody>
      </p:sp>
      <p:pic>
        <p:nvPicPr>
          <p:cNvPr id="30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47" y="1025281"/>
            <a:ext cx="1004825" cy="1004825"/>
          </a:xfrm>
          <a:prstGeom prst="rect">
            <a:avLst/>
          </a:prstGeom>
        </p:spPr>
      </p:pic>
      <p:pic>
        <p:nvPicPr>
          <p:cNvPr id="32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700" y="1057380"/>
            <a:ext cx="1004825" cy="1004825"/>
          </a:xfrm>
          <a:prstGeom prst="rect">
            <a:avLst/>
          </a:prstGeom>
        </p:spPr>
      </p:pic>
      <p:pic>
        <p:nvPicPr>
          <p:cNvPr id="33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455" y="987198"/>
            <a:ext cx="1004825" cy="1004825"/>
          </a:xfrm>
          <a:prstGeom prst="rect">
            <a:avLst/>
          </a:prstGeom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621" y="1126096"/>
            <a:ext cx="990756" cy="990756"/>
          </a:xfrm>
          <a:prstGeom prst="rect">
            <a:avLst/>
          </a:prstGeom>
        </p:spPr>
      </p:pic>
      <p:sp>
        <p:nvSpPr>
          <p:cNvPr id="35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561745" y="2317308"/>
            <a:ext cx="2735453" cy="881973"/>
          </a:xfrm>
          <a:prstGeom prst="wedgeRoundRectCallout">
            <a:avLst>
              <a:gd name="adj1" fmla="val -22859"/>
              <a:gd name="adj2" fmla="val -65584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Cross the road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carefully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! The cars drive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fast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here.</a:t>
            </a:r>
          </a:p>
        </p:txBody>
      </p:sp>
      <p:sp>
        <p:nvSpPr>
          <p:cNvPr id="36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6484491" y="2374688"/>
            <a:ext cx="2018071" cy="946703"/>
          </a:xfrm>
          <a:prstGeom prst="wedgeRoundRectCallout">
            <a:avLst>
              <a:gd name="adj1" fmla="val -14376"/>
              <a:gd name="adj2" fmla="val -7151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 talk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quietly.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people studying.</a:t>
            </a:r>
          </a:p>
        </p:txBody>
      </p:sp>
      <p:sp>
        <p:nvSpPr>
          <p:cNvPr id="3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9017117" y="2393355"/>
            <a:ext cx="2156720" cy="989091"/>
          </a:xfrm>
          <a:prstGeom prst="wedgeRoundRectCallout">
            <a:avLst>
              <a:gd name="adj1" fmla="val 13418"/>
              <a:gd name="adj2" fmla="val -6260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have to take the exam again because I did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terribly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38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3651842" y="2297684"/>
            <a:ext cx="2283114" cy="1060618"/>
          </a:xfrm>
          <a:prstGeom prst="wedgeRoundRectCallout">
            <a:avLst>
              <a:gd name="adj1" fmla="val -7575"/>
              <a:gd name="adj2" fmla="val -67533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can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easily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make mistakes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you work too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quickly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40" name="Rounded Rectangular Callout 25"/>
          <p:cNvSpPr/>
          <p:nvPr/>
        </p:nvSpPr>
        <p:spPr>
          <a:xfrm>
            <a:off x="9417062" y="3581889"/>
            <a:ext cx="2397404" cy="850900"/>
          </a:xfrm>
          <a:prstGeom prst="wedgeRoundRectCallout">
            <a:avLst>
              <a:gd name="adj1" fmla="val 17423"/>
              <a:gd name="adj2" fmla="val 8072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these sentences and notice the words in bold.</a:t>
            </a:r>
          </a:p>
        </p:txBody>
      </p:sp>
      <p:graphicFrame>
        <p:nvGraphicFramePr>
          <p:cNvPr id="41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461191"/>
              </p:ext>
            </p:extLst>
          </p:nvPr>
        </p:nvGraphicFramePr>
        <p:xfrm>
          <a:off x="598376" y="3538942"/>
          <a:ext cx="6875272" cy="27461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37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63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adjective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cap="none" dirty="0">
                          <a:solidFill>
                            <a:schemeClr val="lt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adverb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most adjectives</a:t>
                      </a:r>
                    </a:p>
                    <a:p>
                      <a:pPr algn="ctr"/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quiet, quick, careful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add -</a:t>
                      </a:r>
                      <a:r>
                        <a:rPr lang="en-GB" sz="1600" b="0" i="1" dirty="0" err="1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ly</a:t>
                      </a:r>
                      <a:endParaRPr lang="en-GB" sz="1600" b="0" i="1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GB" sz="1600" b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_______, quickly, carefully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00000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adjectives ending in consonant + y</a:t>
                      </a:r>
                    </a:p>
                    <a:p>
                      <a:pPr algn="ctr"/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easy, happy, healthy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drop the -</a:t>
                      </a:r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y,</a:t>
                      </a:r>
                      <a:r>
                        <a:rPr lang="en-GB" sz="1600" b="0" i="0" baseline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add </a:t>
                      </a:r>
                      <a:r>
                        <a:rPr lang="en-GB" sz="1600" b="0" i="1" baseline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1600" b="0" i="1" baseline="0" dirty="0" err="1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ily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_______, happily, healthily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adjectives ending in -</a:t>
                      </a:r>
                      <a:r>
                        <a:rPr lang="en-GB" sz="1600" b="0" i="1" u="none" strike="noStrike" cap="none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le</a:t>
                      </a:r>
                      <a:endParaRPr lang="en-GB" sz="1600" b="0" i="0" u="none" strike="noStrike" cap="none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  <a:sym typeface="Arial"/>
                      </a:endParaRPr>
                    </a:p>
                    <a:p>
                      <a:pPr algn="ctr"/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terrible, horrible, possible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change -</a:t>
                      </a:r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le</a:t>
                      </a:r>
                      <a:r>
                        <a:rPr lang="en-GB" sz="1600" b="0" i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 </a:t>
                      </a:r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1600" b="0" i="1" dirty="0" err="1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ly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algn="ctr"/>
                      <a:r>
                        <a:rPr lang="en-GB" sz="1600" b="0" i="1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_______, horribly, possibly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905"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cap="none" dirty="0">
                          <a:solidFill>
                            <a:srgbClr val="00000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irregular</a:t>
                      </a:r>
                    </a:p>
                    <a:p>
                      <a:pPr algn="ctr"/>
                      <a:r>
                        <a:rPr lang="en-GB" sz="1600" b="0" i="1" u="none" strike="noStrike" cap="none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good, fast, hard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also irregular</a:t>
                      </a:r>
                    </a:p>
                    <a:p>
                      <a:pPr algn="ctr"/>
                      <a:r>
                        <a:rPr lang="en-GB" sz="1600" b="0" i="1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well, _______,</a:t>
                      </a:r>
                      <a:r>
                        <a:rPr lang="en-GB" sz="1600" b="0" i="1" baseline="0" dirty="0">
                          <a:solidFill>
                            <a:srgbClr val="66006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hard</a:t>
                      </a:r>
                      <a:endParaRPr lang="en-GB" sz="1600" b="0" i="1" dirty="0">
                        <a:solidFill>
                          <a:srgbClr val="66006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2" name="Rounded Rectangular Callout 25"/>
          <p:cNvSpPr/>
          <p:nvPr/>
        </p:nvSpPr>
        <p:spPr>
          <a:xfrm>
            <a:off x="7742310" y="5625611"/>
            <a:ext cx="2674393" cy="762000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Now put the words in the correct place in the table.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562781" y="5387692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terribly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4576849" y="4224741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quietly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4612052" y="4810869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easily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5383871" y="5949886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fast</a:t>
            </a:r>
          </a:p>
        </p:txBody>
      </p:sp>
      <p:sp>
        <p:nvSpPr>
          <p:cNvPr id="21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7859141" y="3699932"/>
            <a:ext cx="1409649" cy="761980"/>
          </a:xfrm>
          <a:prstGeom prst="cloudCallout">
            <a:avLst>
              <a:gd name="adj1" fmla="val 1465"/>
              <a:gd name="adj2" fmla="val 8586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s-MX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verbs</a:t>
            </a:r>
            <a:endParaRPr lang="en-US" sz="1600" i="1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E8755907-6539-4BFC-9482-2A8E5953569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4346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0" grpId="0" animBg="1"/>
      <p:bldP spid="42" grpId="0" animBg="1"/>
      <p:bldP spid="2" grpId="0"/>
      <p:bldP spid="43" grpId="0"/>
      <p:bldP spid="44" grpId="0"/>
      <p:bldP spid="45" grpId="0"/>
      <p:bldP spid="21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4501</TotalTime>
  <Words>572</Words>
  <Application>Microsoft Office PowerPoint</Application>
  <PresentationFormat>Widescreen</PresentationFormat>
  <Paragraphs>96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2_Simple Light</vt:lpstr>
      <vt:lpstr>Pearson</vt:lpstr>
      <vt:lpstr>Grammar A2+ relative clauses with who and which </vt:lpstr>
      <vt:lpstr>PowerPoint Presentation</vt:lpstr>
      <vt:lpstr>Function: When do we use them?</vt:lpstr>
      <vt:lpstr>Form: relative clauses with who or which</vt:lpstr>
      <vt:lpstr>PowerPoint Presentation</vt:lpstr>
      <vt:lpstr>Explore grammar: adverbs of manner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189</cp:revision>
  <dcterms:modified xsi:type="dcterms:W3CDTF">2019-12-05T10:00:16Z</dcterms:modified>
</cp:coreProperties>
</file>